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353" r:id="rId2"/>
    <p:sldId id="299" r:id="rId3"/>
    <p:sldId id="300" r:id="rId4"/>
    <p:sldId id="260" r:id="rId5"/>
    <p:sldId id="301" r:id="rId6"/>
    <p:sldId id="302" r:id="rId7"/>
    <p:sldId id="258" r:id="rId8"/>
    <p:sldId id="259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44" r:id="rId35"/>
    <p:sldId id="345" r:id="rId36"/>
    <p:sldId id="346" r:id="rId37"/>
    <p:sldId id="334" r:id="rId38"/>
    <p:sldId id="332" r:id="rId39"/>
    <p:sldId id="333" r:id="rId40"/>
    <p:sldId id="335" r:id="rId41"/>
    <p:sldId id="336" r:id="rId42"/>
    <p:sldId id="337" r:id="rId43"/>
    <p:sldId id="338" r:id="rId44"/>
    <p:sldId id="339" r:id="rId45"/>
    <p:sldId id="343" r:id="rId4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05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7/26/2016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40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7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18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89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61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19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48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39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36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18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35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31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06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437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7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58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49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40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718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17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89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63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69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387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37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750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09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874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423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474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80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57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40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5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2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75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31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858F-DDBF-49D2-8594-4CAD97196424}" type="datetime1">
              <a:rPr lang="en-US" smtClean="0"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75B3-5AA0-49DF-8743-A0F7B9908C28}" type="datetime1">
              <a:rPr lang="en-US" smtClean="0"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C11B-1D96-4693-A091-A14EC03F2AAB}" type="datetime1">
              <a:rPr lang="en-US" smtClean="0"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D3A24-3D0A-4B6A-A648-14C9D0A35CE8}" type="datetime1">
              <a:rPr lang="en-US" smtClean="0"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3927-9DD7-4FAB-B8AB-DE9679B1B763}" type="datetime1">
              <a:rPr lang="en-US" smtClean="0"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40F87-A762-4786-A0F3-E6E52784AD72}" type="datetime1">
              <a:rPr lang="en-US" smtClean="0"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4A9E9-4BD1-4085-B629-DC132E8E19A7}" type="datetime1">
              <a:rPr lang="en-US" smtClean="0"/>
              <a:t>7/26/2016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BAEE4-5C62-40F3-B8EE-BDF1722E4935}" type="datetime1">
              <a:rPr lang="en-US" smtClean="0"/>
              <a:t>7/26/2016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3647-9143-469F-86C8-D4ADDE039833}" type="datetime1">
              <a:rPr lang="en-US" smtClean="0"/>
              <a:t>7/26/2016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D86F-2F4D-4259-99D2-C98B1BD428DC}" type="datetime1">
              <a:rPr lang="en-US" smtClean="0"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5BE2-15DA-4158-B0C7-E7B91C5064B3}" type="datetime1">
              <a:rPr lang="en-US" smtClean="0"/>
              <a:t>7/26/2016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D83C2-31FD-423F-A170-675DA023EBD5}" type="datetime1">
              <a:rPr lang="en-US" smtClean="0"/>
              <a:t>7/26/2016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0.emf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emf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61159" y="4534101"/>
            <a:ext cx="2520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Session 25</a:t>
            </a:r>
            <a:endParaRPr lang="it-IT" b="1" dirty="0"/>
          </a:p>
          <a:p>
            <a:pPr algn="ctr"/>
            <a:r>
              <a:rPr lang="it-IT" dirty="0"/>
              <a:t>Dynamical Systems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11" y="783949"/>
            <a:ext cx="4399962" cy="22534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7837" y="2037842"/>
            <a:ext cx="3261090" cy="2810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348" y="4712277"/>
            <a:ext cx="2447925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618" y="4431247"/>
            <a:ext cx="2521527" cy="16705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50296" y="2494684"/>
            <a:ext cx="317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Advanced</a:t>
            </a:r>
          </a:p>
          <a:p>
            <a:pPr algn="ctr"/>
            <a:r>
              <a:rPr lang="en-US" sz="2400" b="1" dirty="0"/>
              <a:t>Scientific Computing</a:t>
            </a:r>
          </a:p>
          <a:p>
            <a:pPr algn="ctr"/>
            <a:r>
              <a:rPr lang="en-US" sz="2400" b="1" dirty="0"/>
              <a:t>(SciComp 201)</a:t>
            </a:r>
          </a:p>
        </p:txBody>
      </p:sp>
    </p:spTree>
    <p:extLst>
      <p:ext uri="{BB962C8B-B14F-4D97-AF65-F5344CB8AC3E}">
        <p14:creationId xmlns:p14="http://schemas.microsoft.com/office/powerpoint/2010/main" val="241270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843" y="2322023"/>
            <a:ext cx="3330312" cy="3259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4673600" y="2394858"/>
            <a:ext cx="3680278" cy="1200329"/>
            <a:chOff x="4673600" y="2394858"/>
            <a:chExt cx="3680278" cy="1200329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4673600" y="2772229"/>
              <a:ext cx="486229" cy="30480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619421" y="2394858"/>
              <a:ext cx="1734457" cy="12003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output of each iteration becomes the new input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85954" y="1468581"/>
            <a:ext cx="2369303" cy="1303648"/>
            <a:chOff x="685954" y="1468581"/>
            <a:chExt cx="2369303" cy="1303648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265769" y="2087111"/>
              <a:ext cx="789488" cy="685118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85954" y="1468581"/>
                  <a:ext cx="1734457" cy="923330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We pick a </a:t>
                  </a:r>
                  <a:r>
                    <a:rPr lang="en-US" b="1" dirty="0"/>
                    <a:t>fixed</a:t>
                  </a:r>
                  <a:r>
                    <a:rPr lang="en-US" dirty="0"/>
                    <a:t> value for x: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≤4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54" y="1468581"/>
                  <a:ext cx="1734457" cy="92333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911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685954" y="2772229"/>
            <a:ext cx="3269189" cy="1600466"/>
            <a:chOff x="685954" y="2772229"/>
            <a:chExt cx="3269189" cy="1600466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2265769" y="2772229"/>
              <a:ext cx="1689374" cy="101866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85954" y="3172366"/>
                  <a:ext cx="1734457" cy="1200329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We pick a </a:t>
                  </a:r>
                  <a:r>
                    <a:rPr lang="en-US" b="1" dirty="0"/>
                    <a:t>random</a:t>
                  </a:r>
                  <a:r>
                    <a:rPr lang="en-US" dirty="0"/>
                    <a:t> initial value for y: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&lt;1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54" y="3172366"/>
                  <a:ext cx="1734457" cy="120032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85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5950857" y="3951758"/>
            <a:ext cx="2403021" cy="2151587"/>
            <a:chOff x="5950857" y="3951758"/>
            <a:chExt cx="2403021" cy="2151587"/>
          </a:xfrm>
        </p:grpSpPr>
        <p:cxnSp>
          <p:nvCxnSpPr>
            <p:cNvPr id="21" name="Straight Arrow Connector 20"/>
            <p:cNvCxnSpPr/>
            <p:nvPr/>
          </p:nvCxnSpPr>
          <p:spPr>
            <a:xfrm flipH="1" flipV="1">
              <a:off x="5950857" y="3951758"/>
              <a:ext cx="1008743" cy="86698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619421" y="4626017"/>
              <a:ext cx="1734457" cy="147732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After a few iterations, the orbit is now stable with a </a:t>
              </a:r>
              <a:r>
                <a:rPr lang="en-US" b="1" dirty="0"/>
                <a:t>single</a:t>
              </a:r>
              <a:r>
                <a:rPr lang="en-US" dirty="0"/>
                <a:t> period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722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342743" y="2333050"/>
            <a:ext cx="2236106" cy="2108321"/>
            <a:chOff x="6342743" y="2333050"/>
            <a:chExt cx="2236106" cy="2108321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6342743" y="3955143"/>
              <a:ext cx="1320800" cy="486228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44392" y="2333050"/>
              <a:ext cx="1734457" cy="147732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After a few iterations, the orbit is now stable with a period of </a:t>
              </a:r>
              <a:r>
                <a:rPr lang="en-US" b="1" dirty="0"/>
                <a:t>2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322" y="2322576"/>
            <a:ext cx="3335356" cy="3264408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47047" y="2808514"/>
            <a:ext cx="2586439" cy="802239"/>
            <a:chOff x="447047" y="2808514"/>
            <a:chExt cx="2586439" cy="802239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2299608" y="2808514"/>
              <a:ext cx="733878" cy="47907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447047" y="2964422"/>
                  <a:ext cx="1734457" cy="646331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Same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but now with x = 3.4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47" y="2964422"/>
                  <a:ext cx="1734457" cy="6463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75" t="-1786" r="-1031" b="-10714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64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292946" y="1403512"/>
            <a:ext cx="2340508" cy="2785716"/>
            <a:chOff x="6292946" y="1403512"/>
            <a:chExt cx="2340508" cy="2785716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6292946" y="2964422"/>
              <a:ext cx="816691" cy="122480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98997" y="1403512"/>
              <a:ext cx="1734457" cy="147732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After a few iterations, the orbit is </a:t>
              </a:r>
              <a:r>
                <a:rPr lang="en-US" b="1" dirty="0"/>
                <a:t>again</a:t>
              </a:r>
              <a:r>
                <a:rPr lang="en-US" dirty="0"/>
                <a:t> stable with a period of </a:t>
              </a:r>
              <a:r>
                <a:rPr lang="en-US" b="1" dirty="0"/>
                <a:t>2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47047" y="2815771"/>
            <a:ext cx="3558896" cy="794982"/>
            <a:chOff x="447047" y="2815771"/>
            <a:chExt cx="3558896" cy="794982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2299608" y="2815771"/>
              <a:ext cx="1706335" cy="47181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447047" y="2964422"/>
                  <a:ext cx="1734457" cy="646331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Same x but with different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47" y="2964422"/>
                  <a:ext cx="1734457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87" t="-1786" r="-2749" b="-10714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792" y="2322576"/>
            <a:ext cx="3335356" cy="32644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84470" y="4031496"/>
                <a:ext cx="1963510" cy="2031325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It is the value of </a:t>
                </a:r>
                <a:r>
                  <a:rPr lang="en-US" b="1" dirty="0">
                    <a:solidFill>
                      <a:srgbClr val="FF0000"/>
                    </a:solidFill>
                  </a:rPr>
                  <a:t>x</a:t>
                </a:r>
                <a:r>
                  <a:rPr lang="en-US" dirty="0"/>
                  <a:t> (the </a:t>
                </a:r>
                <a:r>
                  <a:rPr lang="en-US" b="1" dirty="0"/>
                  <a:t>initial</a:t>
                </a:r>
                <a:r>
                  <a:rPr lang="en-US" dirty="0"/>
                  <a:t> state vector in this dynamical system) that determines the orbital </a:t>
                </a:r>
                <a:r>
                  <a:rPr lang="en-US" u="sng" dirty="0"/>
                  <a:t>period</a:t>
                </a:r>
                <a:r>
                  <a:rPr lang="en-US" dirty="0"/>
                  <a:t>,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470" y="4031496"/>
                <a:ext cx="1963510" cy="2031325"/>
              </a:xfrm>
              <a:prstGeom prst="rect">
                <a:avLst/>
              </a:prstGeom>
              <a:blipFill rotWithShape="0">
                <a:blip r:embed="rId6"/>
                <a:stretch>
                  <a:fillRect l="-305" t="-588" r="-2134" b="-2647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72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110515" y="2333050"/>
            <a:ext cx="2468335" cy="2079293"/>
            <a:chOff x="6110515" y="2333050"/>
            <a:chExt cx="2468335" cy="2079293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6110515" y="3610753"/>
              <a:ext cx="1386114" cy="80159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778172" y="2333050"/>
              <a:ext cx="1800678" cy="12003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Now the orbit has a period of </a:t>
              </a:r>
              <a:r>
                <a:rPr lang="en-US" b="1" dirty="0"/>
                <a:t>4</a:t>
              </a:r>
              <a:r>
                <a:rPr lang="en-US" dirty="0"/>
                <a:t> This is called period </a:t>
              </a:r>
              <a:r>
                <a:rPr lang="en-US" b="1" dirty="0"/>
                <a:t>doubling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7047" y="2460172"/>
            <a:ext cx="2859895" cy="1150581"/>
            <a:chOff x="447047" y="2460172"/>
            <a:chExt cx="2859895" cy="1150581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2420711" y="2460172"/>
              <a:ext cx="886231" cy="71845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7047" y="2964422"/>
                  <a:ext cx="1852561" cy="646331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Same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but now with x = 3.52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47" y="2964422"/>
                  <a:ext cx="1852561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968" t="-1786" r="-3548" b="-10714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215" y="2051058"/>
            <a:ext cx="2803571" cy="4474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2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110515" y="2048256"/>
            <a:ext cx="2472006" cy="2364087"/>
            <a:chOff x="6110515" y="2048256"/>
            <a:chExt cx="2472006" cy="2364087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6110515" y="3933371"/>
              <a:ext cx="1342571" cy="478972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48064" y="2048256"/>
              <a:ext cx="1734457" cy="175432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Now there is </a:t>
              </a:r>
              <a:r>
                <a:rPr lang="en-US" b="1" dirty="0"/>
                <a:t>no stable orbit</a:t>
              </a:r>
              <a:r>
                <a:rPr lang="en-US" dirty="0"/>
                <a:t>.</a:t>
              </a:r>
            </a:p>
            <a:p>
              <a:pPr algn="ctr"/>
              <a:r>
                <a:rPr lang="en-US" dirty="0"/>
                <a:t>There is no repetition in the </a:t>
              </a:r>
              <a:r>
                <a:rPr lang="en-US" i="1" dirty="0"/>
                <a:t>sequence</a:t>
              </a:r>
              <a:r>
                <a:rPr lang="en-US" dirty="0"/>
                <a:t> of output values.</a:t>
              </a:r>
              <a:endParaRPr lang="en-US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7047" y="2460172"/>
            <a:ext cx="2859895" cy="1150581"/>
            <a:chOff x="447047" y="2460172"/>
            <a:chExt cx="2859895" cy="1150581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2420711" y="2460172"/>
              <a:ext cx="886231" cy="71845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7047" y="2964422"/>
                  <a:ext cx="1852561" cy="646331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Same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but now with x = 4.0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47" y="2964422"/>
                  <a:ext cx="1852561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968" t="-1786" r="-3548" b="-10714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968" y="2048256"/>
            <a:ext cx="2801736" cy="447141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23290" y="4798696"/>
            <a:ext cx="1963510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called “</a:t>
            </a:r>
            <a:r>
              <a:rPr lang="en-US" b="1" dirty="0"/>
              <a:t>chaos</a:t>
            </a:r>
            <a:r>
              <a:rPr lang="en-US" dirty="0"/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13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1 – Draw the Logistic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goal is to draw the Logistic Map on screen to see the values for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400" dirty="0"/>
                  <a:t> where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period doubling</a:t>
                </a:r>
                <a:r>
                  <a:rPr lang="en-US" sz="2400" dirty="0"/>
                  <a:t> occurs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function we wish to iterate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will slowly vary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000" dirty="0"/>
                  <a:t> from </a:t>
                </a:r>
                <a:r>
                  <a:rPr lang="en-US" sz="2000" b="1" dirty="0"/>
                  <a:t>2.5</a:t>
                </a:r>
                <a:r>
                  <a:rPr lang="en-US" sz="2000" dirty="0"/>
                  <a:t> up to </a:t>
                </a:r>
                <a:r>
                  <a:rPr lang="en-US" sz="2000" b="1" dirty="0"/>
                  <a:t>4.1</a:t>
                </a:r>
                <a:r>
                  <a:rPr lang="en-US" sz="2000" dirty="0"/>
                  <a:t> in steps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Then for </a:t>
                </a:r>
                <a:r>
                  <a:rPr lang="en-US" sz="2400" u="sng" dirty="0"/>
                  <a:t>each</a:t>
                </a:r>
                <a:r>
                  <a:rPr lang="en-US" sz="2400" dirty="0"/>
                  <a:t> current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400" dirty="0"/>
                  <a:t> value: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pick a random starting value for </a:t>
                </a:r>
                <a:r>
                  <a:rPr lang="en-US" sz="2000" b="1" dirty="0"/>
                  <a:t>y</a:t>
                </a:r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&lt;1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then iterate the logistic map equation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500</a:t>
                </a:r>
                <a:r>
                  <a:rPr lang="en-US" sz="2000" dirty="0"/>
                  <a:t> times to ensure it has a good chance to reach its stable orbit (if one exists) for the current value of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x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Finally we iterate the equation another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500</a:t>
                </a:r>
                <a:r>
                  <a:rPr lang="en-US" sz="2000" dirty="0"/>
                  <a:t> times, but this time </a:t>
                </a:r>
                <a:r>
                  <a:rPr lang="en-US" sz="2000" u="sng" dirty="0"/>
                  <a:t>within each iteration</a:t>
                </a:r>
                <a:r>
                  <a:rPr lang="en-US" sz="2000" dirty="0"/>
                  <a:t> of the equation, we plot on screen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the point </a:t>
                </a:r>
                <a:r>
                  <a:rPr lang="en-US" sz="2000" dirty="0"/>
                  <a:t>at the current value of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000" dirty="0"/>
                  <a:t> and 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 rotWithShape="0">
                <a:blip r:embed="rId3"/>
                <a:stretch>
                  <a:fillRect l="-1066" t="-1761" r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1 – Draw 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71056" y="1345063"/>
            <a:ext cx="5523418" cy="5074429"/>
            <a:chOff x="771056" y="1345063"/>
            <a:chExt cx="5523418" cy="50744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056" y="1345063"/>
              <a:ext cx="5523418" cy="50744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428214" y="5999104"/>
                  <a:ext cx="2735385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Increasing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dirty="0"/>
                    <a:t> (2.5 &lt;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dirty="0"/>
                    <a:t> &lt; 4.1)</a:t>
                  </a: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214" y="5999104"/>
                  <a:ext cx="273538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82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/>
            <p:nvPr/>
          </p:nvCxnSpPr>
          <p:spPr>
            <a:xfrm flipV="1">
              <a:off x="1428214" y="5965676"/>
              <a:ext cx="2547815" cy="156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1021814" y="2298447"/>
              <a:ext cx="11723" cy="34068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16200000">
              <a:off x="-124144" y="3743674"/>
              <a:ext cx="273538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Increasing </a:t>
              </a:r>
              <a:r>
                <a:rPr lang="en-US" b="1" dirty="0"/>
                <a:t>y</a:t>
              </a:r>
              <a:r>
                <a:rPr lang="en-US" dirty="0"/>
                <a:t> (0 &lt; </a:t>
              </a:r>
              <a:r>
                <a:rPr lang="en-US" b="1" dirty="0"/>
                <a:t>y</a:t>
              </a:r>
              <a:r>
                <a:rPr lang="en-US" dirty="0"/>
                <a:t> &lt; 1.0)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674338" y="2000738"/>
                <a:ext cx="21336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value, we first pick a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then iterate the function </a:t>
                </a:r>
                <a:r>
                  <a:rPr lang="en-US" b="1" dirty="0"/>
                  <a:t>500</a:t>
                </a:r>
                <a:r>
                  <a:rPr lang="en-US" dirty="0"/>
                  <a:t> times without plotting its value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u="sng" dirty="0"/>
                  <a:t>After</a:t>
                </a:r>
                <a:r>
                  <a:rPr lang="en-US" dirty="0"/>
                  <a:t> the first </a:t>
                </a:r>
                <a:r>
                  <a:rPr lang="en-US" b="1" dirty="0"/>
                  <a:t>500</a:t>
                </a:r>
                <a:r>
                  <a:rPr lang="en-US" dirty="0"/>
                  <a:t> iterations, we then plot on screen the value of the next </a:t>
                </a:r>
                <a:r>
                  <a:rPr lang="en-US" b="1" dirty="0"/>
                  <a:t>500</a:t>
                </a:r>
                <a:r>
                  <a:rPr lang="en-US" dirty="0"/>
                  <a:t> iterations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338" y="2000738"/>
                <a:ext cx="2133600" cy="4524315"/>
              </a:xfrm>
              <a:prstGeom prst="rect">
                <a:avLst/>
              </a:prstGeom>
              <a:blipFill rotWithShape="0">
                <a:blip r:embed="rId5"/>
                <a:stretch>
                  <a:fillRect l="-2000" t="-674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228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03" y="1232363"/>
            <a:ext cx="5897394" cy="5489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1 – Draw 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67538" y="4521955"/>
            <a:ext cx="5169582" cy="624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90453" y="1604715"/>
            <a:ext cx="2529296" cy="4849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90453" y="3309800"/>
            <a:ext cx="3165021" cy="347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67538" y="5304355"/>
            <a:ext cx="5169582" cy="1051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8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1 – Draw the Logistic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goal is to draw the Logistic Map on screen to see the values for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400" dirty="0"/>
                  <a:t> where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period doubling</a:t>
                </a:r>
                <a:r>
                  <a:rPr lang="en-US" sz="2400" dirty="0"/>
                  <a:t> occurs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function we wish to iterate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will slowly vary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000" dirty="0"/>
                  <a:t> from </a:t>
                </a:r>
                <a:r>
                  <a:rPr lang="en-US" sz="2000" b="1" dirty="0"/>
                  <a:t>2.5</a:t>
                </a:r>
                <a:r>
                  <a:rPr lang="en-US" sz="2000" dirty="0"/>
                  <a:t> up to </a:t>
                </a:r>
                <a:r>
                  <a:rPr lang="en-US" sz="2000" b="1" dirty="0"/>
                  <a:t>4.1</a:t>
                </a:r>
                <a:r>
                  <a:rPr lang="en-US" sz="2000" dirty="0"/>
                  <a:t> in steps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Then for </a:t>
                </a:r>
                <a:r>
                  <a:rPr lang="en-US" sz="2400" u="sng" dirty="0"/>
                  <a:t>each</a:t>
                </a:r>
                <a:r>
                  <a:rPr lang="en-US" sz="2400" dirty="0"/>
                  <a:t> current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400" dirty="0"/>
                  <a:t> value: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pick a random starting value for </a:t>
                </a:r>
                <a:r>
                  <a:rPr lang="en-US" sz="2000" b="1" dirty="0"/>
                  <a:t>y</a:t>
                </a:r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&lt;1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then iterate the logistic map equation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500</a:t>
                </a:r>
                <a:r>
                  <a:rPr lang="en-US" sz="2000" dirty="0"/>
                  <a:t> times to ensure it has a good chance to reach its stable orbit (if one exists) for the current value of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x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Finally we iterate the equation another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500</a:t>
                </a:r>
                <a:r>
                  <a:rPr lang="en-US" sz="2000" dirty="0"/>
                  <a:t> times, but this time </a:t>
                </a:r>
                <a:r>
                  <a:rPr lang="en-US" sz="2000" u="sng" dirty="0"/>
                  <a:t>within each iteration</a:t>
                </a:r>
                <a:r>
                  <a:rPr lang="en-US" sz="2000" dirty="0"/>
                  <a:t> of the equation, we plot on screen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the point </a:t>
                </a:r>
                <a:r>
                  <a:rPr lang="en-US" sz="2000" dirty="0"/>
                  <a:t>at the current value of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000" dirty="0"/>
                  <a:t> and 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 rotWithShape="0">
                <a:blip r:embed="rId3"/>
                <a:stretch>
                  <a:fillRect l="-1066" t="-1761" r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5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304" y="1241505"/>
            <a:ext cx="4581392" cy="5479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1 – Draw 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00296" y="4186157"/>
            <a:ext cx="3833657" cy="916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00296" y="5225143"/>
            <a:ext cx="3833657" cy="1138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2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Seminar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788670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Introduce </a:t>
            </a:r>
            <a:r>
              <a:rPr lang="en-US" sz="2400" b="1" dirty="0">
                <a:solidFill>
                  <a:srgbClr val="00B050"/>
                </a:solidFill>
              </a:rPr>
              <a:t>Dynamical Systems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Fractional Dimensions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Discuss Stable Orbits &amp; Analyze the Logistics Map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Bifurcation and </a:t>
            </a:r>
            <a:r>
              <a:rPr lang="en-US" sz="2400" b="1" dirty="0"/>
              <a:t>Feigenbaum's Constant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Visualize the </a:t>
            </a:r>
            <a:r>
              <a:rPr lang="en-US" sz="2400" b="1" dirty="0">
                <a:solidFill>
                  <a:srgbClr val="0070C0"/>
                </a:solidFill>
              </a:rPr>
              <a:t>Mandelbrot Set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05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56" y="1345063"/>
            <a:ext cx="5523418" cy="507442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21814" y="2298447"/>
            <a:ext cx="3141785" cy="4069989"/>
            <a:chOff x="1021814" y="2298447"/>
            <a:chExt cx="3141785" cy="40699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428214" y="5999104"/>
                  <a:ext cx="2735385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Increasing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dirty="0"/>
                    <a:t> (2.5 &lt;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dirty="0"/>
                    <a:t> &lt; 4.1)</a:t>
                  </a: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214" y="5999104"/>
                  <a:ext cx="273538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782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/>
            <p:cNvCxnSpPr/>
            <p:nvPr/>
          </p:nvCxnSpPr>
          <p:spPr>
            <a:xfrm flipV="1">
              <a:off x="1428214" y="5965676"/>
              <a:ext cx="2547815" cy="156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 flipV="1">
              <a:off x="1021814" y="2298447"/>
              <a:ext cx="11723" cy="34068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16200000">
              <a:off x="-124144" y="3743674"/>
              <a:ext cx="273538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Increasing </a:t>
              </a:r>
              <a:r>
                <a:rPr lang="en-US" b="1" dirty="0"/>
                <a:t>y</a:t>
              </a:r>
              <a:r>
                <a:rPr lang="en-US" dirty="0"/>
                <a:t> (0 &lt; </a:t>
              </a:r>
              <a:r>
                <a:rPr lang="en-US" b="1" dirty="0"/>
                <a:t>y</a:t>
              </a:r>
              <a:r>
                <a:rPr lang="en-US" dirty="0"/>
                <a:t> &lt; 1.0)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1 – Draw 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674338" y="2000738"/>
                <a:ext cx="213360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3 &lt;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&lt; 3.449</a:t>
                </a:r>
              </a:p>
              <a:p>
                <a:r>
                  <a:rPr lang="en-US" dirty="0"/>
                  <a:t>y oscillates between two (changing) values as x increases</a:t>
                </a:r>
              </a:p>
              <a:p>
                <a:endParaRPr lang="en-US" dirty="0"/>
              </a:p>
              <a:p>
                <a:r>
                  <a:rPr lang="en-US"/>
                  <a:t>If 3.449 </a:t>
                </a:r>
                <a:r>
                  <a:rPr lang="en-US" dirty="0"/>
                  <a:t>&lt;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&lt; 3.544</a:t>
                </a:r>
              </a:p>
              <a:p>
                <a:r>
                  <a:rPr lang="en-US" dirty="0"/>
                  <a:t>y oscillates between four (changing) values as x increases</a:t>
                </a:r>
              </a:p>
              <a:p>
                <a:endParaRPr lang="en-US" dirty="0"/>
              </a:p>
              <a:p>
                <a:r>
                  <a:rPr lang="en-US" dirty="0"/>
                  <a:t>As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continues to increase, the </a:t>
                </a:r>
                <a:r>
                  <a:rPr lang="en-US" b="1" dirty="0">
                    <a:solidFill>
                      <a:srgbClr val="00B0F0"/>
                    </a:solidFill>
                  </a:rPr>
                  <a:t>orbit doubles in number of stable points </a:t>
                </a:r>
                <a:r>
                  <a:rPr lang="en-US" dirty="0"/>
                  <a:t>– this is </a:t>
                </a:r>
                <a:r>
                  <a:rPr lang="en-US" b="1" u="sng" dirty="0">
                    <a:solidFill>
                      <a:srgbClr val="00B050"/>
                    </a:solidFill>
                  </a:rPr>
                  <a:t>bifurcation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338" y="2000738"/>
                <a:ext cx="2133600" cy="4247317"/>
              </a:xfrm>
              <a:prstGeom prst="rect">
                <a:avLst/>
              </a:prstGeom>
              <a:blipFill rotWithShape="0">
                <a:blip r:embed="rId5"/>
                <a:stretch>
                  <a:fillRect l="-2571" t="-717" r="-1143" b="-1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Elbow Connector 4"/>
          <p:cNvCxnSpPr/>
          <p:nvPr/>
        </p:nvCxnSpPr>
        <p:spPr>
          <a:xfrm>
            <a:off x="2873829" y="2560647"/>
            <a:ext cx="3800509" cy="205999"/>
          </a:xfrm>
          <a:prstGeom prst="bentConnector3">
            <a:avLst>
              <a:gd name="adj1" fmla="val 58772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>
            <a:off x="3532765" y="3882277"/>
            <a:ext cx="3203168" cy="203893"/>
          </a:xfrm>
          <a:prstGeom prst="bentConnector3">
            <a:avLst>
              <a:gd name="adj1" fmla="val 55947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>
            <a:off x="4709886" y="4479653"/>
            <a:ext cx="1964452" cy="95097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57162" y="2423886"/>
            <a:ext cx="0" cy="161233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532765" y="2162629"/>
            <a:ext cx="1" cy="231702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15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logistic map</a:t>
                </a:r>
                <a:r>
                  <a:rPr lang="en-US" sz="2400" dirty="0"/>
                  <a:t> shows unexpected major changes in its trajectory (or orbit) under iteration for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small changes </a:t>
                </a:r>
                <a:r>
                  <a:rPr lang="en-US" sz="2400" dirty="0"/>
                  <a:t>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is it about those specific values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that causes the period to bifurcate?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Why does it </a:t>
                </a:r>
                <a:r>
                  <a:rPr lang="en-US" sz="2400" b="1" u="sng" dirty="0"/>
                  <a:t>not matter</a:t>
                </a:r>
                <a:r>
                  <a:rPr lang="en-US" sz="2400" dirty="0"/>
                  <a:t>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dirty="0"/>
                  <a:t> value is first used?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Just as an infinite series </a:t>
                </a:r>
                <a:r>
                  <a:rPr lang="en-US" sz="2400" i="1" dirty="0"/>
                  <a:t>might </a:t>
                </a:r>
                <a:r>
                  <a:rPr lang="en-US" sz="2400" dirty="0"/>
                  <a:t>converge to a limit, an iterated dynamical system </a:t>
                </a:r>
                <a:r>
                  <a:rPr lang="en-US" sz="2400" i="1" dirty="0"/>
                  <a:t>might “</a:t>
                </a:r>
                <a:r>
                  <a:rPr lang="en-US" sz="2400" dirty="0"/>
                  <a:t>converge” to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strange attractor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 rotWithShape="0">
                <a:blip r:embed="rId3"/>
                <a:stretch>
                  <a:fillRect l="-1066" t="-1761" r="-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55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>
                <a:latin typeface="+mn-lt"/>
              </a:rPr>
              <a:t>Feigenbaum</a:t>
            </a:r>
            <a:r>
              <a:rPr lang="en-US" sz="3200" dirty="0">
                <a:latin typeface="+mn-lt"/>
              </a:rPr>
              <a:t> Constant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1978, Mitchell </a:t>
            </a:r>
            <a:r>
              <a:rPr lang="en-US" sz="2400" dirty="0" err="1"/>
              <a:t>Feigenbaum</a:t>
            </a:r>
            <a:r>
              <a:rPr lang="en-US" sz="2400" dirty="0"/>
              <a:t> was a young student in New York City holding his very first calculator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He wondered if there was anything interesting in the </a:t>
            </a:r>
            <a:r>
              <a:rPr lang="en-US" sz="2400" b="1" dirty="0">
                <a:solidFill>
                  <a:srgbClr val="FF0000"/>
                </a:solidFill>
              </a:rPr>
              <a:t>ratio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of  the specific values for </a:t>
            </a:r>
            <a:r>
              <a:rPr lang="en-US" sz="2400" b="1" dirty="0"/>
              <a:t>x</a:t>
            </a:r>
            <a:r>
              <a:rPr lang="en-US" sz="2400" dirty="0"/>
              <a:t> which cause the logistic map to </a:t>
            </a:r>
            <a:r>
              <a:rPr lang="en-US" sz="2400" i="1" dirty="0"/>
              <a:t>bifurcate</a:t>
            </a:r>
            <a:r>
              <a:rPr lang="en-US" sz="2400" dirty="0"/>
              <a:t> (i.e. to double the period of the strange attractor)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191" y="3903232"/>
            <a:ext cx="4047619" cy="2552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20251" y="6191796"/>
            <a:ext cx="549029" cy="181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747657" y="4065445"/>
            <a:ext cx="2950525" cy="2331985"/>
            <a:chOff x="6033264" y="2195006"/>
            <a:chExt cx="2950525" cy="2331985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6033264" y="3973012"/>
              <a:ext cx="1306286" cy="43933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159946" y="2195006"/>
                  <a:ext cx="1823843" cy="2331985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All dynamical systems seem to share this lurking constant!</a:t>
                  </a:r>
                </a:p>
                <a:p>
                  <a:pPr algn="ctr"/>
                  <a:endParaRPr lang="en-US" dirty="0"/>
                </a:p>
                <a:p>
                  <a:pPr algn="ctr"/>
                  <a:r>
                    <a:rPr lang="en-US" dirty="0"/>
                    <a:t>It is the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a14:m>
                  <a:r>
                    <a:rPr lang="en-US" dirty="0"/>
                    <a:t> of the</a:t>
                  </a:r>
                </a:p>
                <a:p>
                  <a:pPr algn="ctr"/>
                  <a:r>
                    <a:rPr lang="en-US" dirty="0"/>
                    <a:t>21</a:t>
                  </a:r>
                  <a:r>
                    <a:rPr lang="en-US" baseline="30000" dirty="0"/>
                    <a:t>st</a:t>
                  </a:r>
                  <a:r>
                    <a:rPr lang="en-US" dirty="0"/>
                    <a:t> century!</a:t>
                  </a:r>
                </a:p>
                <a:p>
                  <a:pPr algn="ctr"/>
                  <a:endParaRPr lang="en-US" b="1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9946" y="2195006"/>
                  <a:ext cx="1823843" cy="233198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984" t="-773" r="-2623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339" y="376743"/>
            <a:ext cx="1832626" cy="12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7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>
                <a:latin typeface="+mn-lt"/>
              </a:rPr>
              <a:t>Feigenbaum</a:t>
            </a:r>
            <a:r>
              <a:rPr lang="en-US" sz="3200" dirty="0">
                <a:latin typeface="+mn-lt"/>
              </a:rPr>
              <a:t>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4443" y="1468581"/>
            <a:ext cx="4815114" cy="481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45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>
                <a:latin typeface="+mn-lt"/>
              </a:rPr>
              <a:t>Feigenbaum</a:t>
            </a:r>
            <a:r>
              <a:rPr lang="en-US" sz="3200" dirty="0">
                <a:latin typeface="+mn-lt"/>
              </a:rPr>
              <a:t>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01" y="1684745"/>
            <a:ext cx="2287134" cy="1982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068" y="3883091"/>
            <a:ext cx="4995863" cy="2838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5008" y="1364630"/>
            <a:ext cx="4780342" cy="460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 Algebra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407" y="2649415"/>
            <a:ext cx="4156943" cy="23333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28" y="2026764"/>
            <a:ext cx="3438525" cy="32480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70400" y="3816104"/>
            <a:ext cx="4044950" cy="427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10107" y="5115518"/>
                <a:ext cx="3853543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𝑚𝑎𝑔𝑛𝑖𝑡𝑢𝑑𝑒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107" y="5115518"/>
                <a:ext cx="3853543" cy="47359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007429" y="5115518"/>
            <a:ext cx="2982685" cy="501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6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Mandelbrot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6496032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1980 Benoit Mandelbrot considered the </a:t>
            </a:r>
            <a:r>
              <a:rPr lang="en-US" sz="2400" b="1" dirty="0"/>
              <a:t>logistic map </a:t>
            </a:r>
            <a:r>
              <a:rPr lang="en-US" sz="2400" dirty="0"/>
              <a:t>but expanded the </a:t>
            </a:r>
            <a:r>
              <a:rPr lang="en-US" sz="2400" u="sng" dirty="0"/>
              <a:t>domain</a:t>
            </a:r>
            <a:r>
              <a:rPr lang="en-US" sz="2400" dirty="0"/>
              <a:t> to include </a:t>
            </a:r>
            <a:r>
              <a:rPr lang="en-US" sz="2400" b="1" dirty="0">
                <a:solidFill>
                  <a:srgbClr val="00B050"/>
                </a:solidFill>
              </a:rPr>
              <a:t>complex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Mandelbrot asked what happens if we </a:t>
            </a:r>
            <a:r>
              <a:rPr lang="en-US" sz="2400" b="1" dirty="0">
                <a:solidFill>
                  <a:srgbClr val="FF0000"/>
                </a:solidFill>
              </a:rPr>
              <a:t>square a complex number</a:t>
            </a:r>
            <a:r>
              <a:rPr lang="en-US" sz="2400" dirty="0"/>
              <a:t> (a + bi) every iteration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many iterations will it take before its magnitude &gt; </a:t>
            </a:r>
            <a:r>
              <a:rPr lang="en-US" sz="2000" b="1" dirty="0"/>
              <a:t>2.0</a:t>
            </a:r>
            <a:r>
              <a:rPr lang="en-US" sz="2000" dirty="0"/>
              <a:t>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Are there points where the iterated magnitude never exceeds </a:t>
            </a:r>
            <a:r>
              <a:rPr lang="en-US" sz="2000" b="1" dirty="0"/>
              <a:t>2.0</a:t>
            </a:r>
            <a:r>
              <a:rPr lang="en-US" sz="2000" dirty="0"/>
              <a:t>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Mandelbrot wondered what unknown </a:t>
            </a:r>
            <a:r>
              <a:rPr lang="en-US" sz="2400" b="1" dirty="0">
                <a:solidFill>
                  <a:srgbClr val="0070C0"/>
                </a:solidFill>
              </a:rPr>
              <a:t>bifurcations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strange attractors </a:t>
            </a:r>
            <a:r>
              <a:rPr lang="en-US" sz="2400" dirty="0"/>
              <a:t>might be </a:t>
            </a:r>
            <a:r>
              <a:rPr lang="en-US" sz="2400" i="1" dirty="0"/>
              <a:t>hiding</a:t>
            </a:r>
            <a:r>
              <a:rPr lang="en-US" sz="2400" dirty="0"/>
              <a:t> in the set of complex numbers when under iteration?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9052" y="419327"/>
            <a:ext cx="1214891" cy="1214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052" y="3377436"/>
            <a:ext cx="1810495" cy="17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5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Mandelbrot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Mandelbrot’s algorithm: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Take every point in the complex plane and keep squaring it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u="sng" dirty="0"/>
                  <a:t>Count the number of iterations</a:t>
                </a:r>
                <a:r>
                  <a:rPr lang="en-US" sz="2000" dirty="0"/>
                  <a:t> before the magnitude exceeds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2.0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magnitude remains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2.0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then color that (a,b) coordinate </a:t>
                </a:r>
                <a:r>
                  <a:rPr lang="en-US" sz="2000" b="1" dirty="0"/>
                  <a:t>black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2.0</a:t>
                </a:r>
                <a:r>
                  <a:rPr lang="en-US" sz="2000" dirty="0"/>
                  <a:t>, then color that (a,b) coordinate according to a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randomized color palette</a:t>
                </a:r>
                <a:r>
                  <a:rPr lang="en-US" sz="2000" dirty="0"/>
                  <a:t> that identifies </a:t>
                </a:r>
                <a:r>
                  <a:rPr lang="en-US" sz="2000" b="1" dirty="0"/>
                  <a:t>the number of iterations </a:t>
                </a:r>
                <a:r>
                  <a:rPr lang="en-US" sz="2000" dirty="0"/>
                  <a:t>it took to escape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“escape time” represents the number of iterations for the magnitude to grow beyond 2.0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 rotWithShape="0">
                <a:blip r:embed="rId3"/>
                <a:stretch>
                  <a:fillRect l="-1066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78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Escape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572" y="1636275"/>
            <a:ext cx="4542857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6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Escape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667" y="1544467"/>
            <a:ext cx="4666667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79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Dynamical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020" y="1825625"/>
            <a:ext cx="6324810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Initially formalized by Henri </a:t>
            </a:r>
            <a:r>
              <a:rPr lang="en-US" sz="2400" dirty="0" err="1"/>
              <a:t>Poincaré</a:t>
            </a:r>
            <a:r>
              <a:rPr lang="en-US" sz="2400" dirty="0"/>
              <a:t> in 1905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00B0F0"/>
                </a:solidFill>
              </a:rPr>
              <a:t>dynamical system </a:t>
            </a:r>
            <a:r>
              <a:rPr lang="en-US" sz="2400" dirty="0"/>
              <a:t>is a set of equations describing how </a:t>
            </a:r>
            <a:r>
              <a:rPr lang="en-US" sz="2400" b="1" dirty="0"/>
              <a:t>points</a:t>
            </a:r>
            <a:r>
              <a:rPr lang="en-US" sz="2400" dirty="0"/>
              <a:t> in space vary over time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Triple pendulums, connected springs, turbulence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Predator-Prey equations, stock market fluctuations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any </a:t>
            </a:r>
            <a:r>
              <a:rPr lang="en-US" sz="2400" b="1" dirty="0">
                <a:solidFill>
                  <a:srgbClr val="00B050"/>
                </a:solidFill>
              </a:rPr>
              <a:t>time</a:t>
            </a:r>
            <a:r>
              <a:rPr lang="en-US" sz="2400" dirty="0"/>
              <a:t>, a dynamical system has a state given by a set of numbers (a </a:t>
            </a:r>
            <a:r>
              <a:rPr lang="en-US" sz="2400" b="1" dirty="0"/>
              <a:t>vector</a:t>
            </a:r>
            <a:r>
              <a:rPr lang="en-US" sz="2400" dirty="0"/>
              <a:t>) that represents a point in a geometrical manifold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Small changes in the </a:t>
            </a:r>
            <a:r>
              <a:rPr lang="en-US" sz="2400" b="1" dirty="0"/>
              <a:t>initial</a:t>
            </a:r>
            <a:r>
              <a:rPr lang="en-US" sz="2400" dirty="0"/>
              <a:t> state vector </a:t>
            </a:r>
            <a:r>
              <a:rPr lang="en-US" sz="2400" b="1" dirty="0">
                <a:solidFill>
                  <a:srgbClr val="FF0000"/>
                </a:solidFill>
              </a:rPr>
              <a:t>can lead to wild swings in the long term system output</a:t>
            </a:r>
            <a:r>
              <a:rPr lang="en-US" sz="2400" dirty="0"/>
              <a:t> – the system may descend into </a:t>
            </a:r>
            <a:r>
              <a:rPr lang="en-US" sz="2400" b="1" dirty="0"/>
              <a:t>chaos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0340" y="483054"/>
            <a:ext cx="1495010" cy="1657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019" y="2465188"/>
            <a:ext cx="2039651" cy="2368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427" y="5157659"/>
            <a:ext cx="2068059" cy="10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2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Mandelbrot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Mandelbrot first rendered his dynamical system on a color display, the image amazed everyone…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set of complex numbers (squared) contains an internally consistent </a:t>
            </a:r>
            <a:r>
              <a:rPr lang="en-US" sz="2400" b="1" dirty="0">
                <a:solidFill>
                  <a:srgbClr val="00B0F0"/>
                </a:solidFill>
              </a:rPr>
              <a:t>self-similarity </a:t>
            </a:r>
            <a:r>
              <a:rPr lang="en-US" sz="2400" dirty="0"/>
              <a:t>at </a:t>
            </a:r>
            <a:r>
              <a:rPr lang="en-US" sz="2400" b="1" dirty="0">
                <a:solidFill>
                  <a:srgbClr val="00B050"/>
                </a:solidFill>
              </a:rPr>
              <a:t>infinite levels of zoom</a:t>
            </a:r>
            <a:r>
              <a:rPr lang="en-US" sz="2400" dirty="0"/>
              <a:t>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Open and run </a:t>
            </a:r>
            <a:r>
              <a:rPr lang="en-US" sz="2400" b="1" dirty="0"/>
              <a:t>Lab 2</a:t>
            </a:r>
            <a:r>
              <a:rPr lang="en-US" sz="2400" dirty="0"/>
              <a:t> then click the “Draw” button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8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2 – Mandelbrot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276" y="1413169"/>
            <a:ext cx="4923448" cy="494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92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89" y="1356339"/>
            <a:ext cx="7404023" cy="50000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2 – Mandelbrot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40971" y="3287486"/>
            <a:ext cx="4419600" cy="486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40970" y="3926115"/>
            <a:ext cx="6937829" cy="1146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0970" y="5210629"/>
            <a:ext cx="5733144" cy="486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40970" y="5870123"/>
            <a:ext cx="3606801" cy="42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4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50" y="1323648"/>
            <a:ext cx="6866299" cy="51776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2 – Mandelbrot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90171" y="1396011"/>
            <a:ext cx="3447143" cy="737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77999" y="2978068"/>
            <a:ext cx="6074229" cy="781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77999" y="5618761"/>
            <a:ext cx="4354287" cy="5173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3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2 – Mandelbrot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410" y="1382162"/>
            <a:ext cx="5581181" cy="512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93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2 – Mandelbrot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80" y="1380744"/>
            <a:ext cx="5583671" cy="51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48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1" y="1513499"/>
            <a:ext cx="4242816" cy="3897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023" y="1512990"/>
            <a:ext cx="4242816" cy="38979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Lab 2 – Mandelbrot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20554" y="1869990"/>
            <a:ext cx="527222" cy="46955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/>
          <p:cNvCxnSpPr/>
          <p:nvPr/>
        </p:nvCxnSpPr>
        <p:spPr>
          <a:xfrm>
            <a:off x="2747776" y="2104768"/>
            <a:ext cx="2776151" cy="2714368"/>
          </a:xfrm>
          <a:prstGeom prst="bentConnector3">
            <a:avLst>
              <a:gd name="adj1" fmla="val 2329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01396" y="5610242"/>
            <a:ext cx="5585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 we zoom in (</a:t>
            </a:r>
            <a:r>
              <a:rPr lang="en-US" dirty="0">
                <a:solidFill>
                  <a:srgbClr val="0070C0"/>
                </a:solidFill>
              </a:rPr>
              <a:t>by </a:t>
            </a:r>
            <a:r>
              <a:rPr lang="en-US" b="1" i="1" dirty="0">
                <a:solidFill>
                  <a:srgbClr val="0070C0"/>
                </a:solidFill>
              </a:rPr>
              <a:t>shrinking </a:t>
            </a:r>
            <a:r>
              <a:rPr lang="en-US" dirty="0">
                <a:solidFill>
                  <a:srgbClr val="0070C0"/>
                </a:solidFill>
              </a:rPr>
              <a:t>the world rectangle</a:t>
            </a:r>
            <a:r>
              <a:rPr lang="en-US" dirty="0"/>
              <a:t>) we see the Mandelbrot set completely </a:t>
            </a:r>
            <a:r>
              <a:rPr lang="en-US" u="sng" dirty="0"/>
              <a:t>repeating</a:t>
            </a:r>
            <a:r>
              <a:rPr lang="en-US" dirty="0"/>
              <a:t> itself on </a:t>
            </a:r>
            <a:r>
              <a:rPr lang="en-US" b="1" dirty="0"/>
              <a:t>infinitely smaller and smaller levels</a:t>
            </a:r>
          </a:p>
        </p:txBody>
      </p:sp>
    </p:spTree>
    <p:extLst>
      <p:ext uri="{BB962C8B-B14F-4D97-AF65-F5344CB8AC3E}">
        <p14:creationId xmlns:p14="http://schemas.microsoft.com/office/powerpoint/2010/main" val="99856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546" y="1317539"/>
            <a:ext cx="18288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022" y="4229588"/>
            <a:ext cx="1828800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822" y="4229588"/>
            <a:ext cx="18288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222" y="4229588"/>
            <a:ext cx="18288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222" y="1317539"/>
            <a:ext cx="3251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35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RGB Color “Temperature”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38" y="1538599"/>
            <a:ext cx="8609524" cy="1371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502" y="3253828"/>
            <a:ext cx="4664996" cy="34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2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z_{n+1}=z_n^2+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0382" y="700217"/>
            <a:ext cx="2083236" cy="42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55557" y="6289288"/>
            <a:ext cx="363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Mandelbrot 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963" y="1635125"/>
            <a:ext cx="5844074" cy="42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79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FPU – Birthplace of SciComp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43" y="1633762"/>
            <a:ext cx="8085714" cy="35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42" y="3497261"/>
            <a:ext cx="1798171" cy="30416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420" y="2881514"/>
            <a:ext cx="4038095" cy="32285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5833" y="1423874"/>
            <a:ext cx="4904233" cy="10517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7024" y="3497261"/>
            <a:ext cx="2017609" cy="30416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0227" y="3497261"/>
            <a:ext cx="6923809" cy="28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934" y="2010127"/>
            <a:ext cx="3409524" cy="2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8" y="1183650"/>
            <a:ext cx="7673325" cy="511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46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9" y="1052513"/>
            <a:ext cx="4955005" cy="4754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318" y="3564356"/>
            <a:ext cx="50482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576262"/>
            <a:ext cx="6581775" cy="5705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21" y="594811"/>
            <a:ext cx="7580558" cy="568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7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79" y="365126"/>
            <a:ext cx="8661241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Self-Similarity Creates Fractal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47" y="1395557"/>
            <a:ext cx="7541303" cy="50338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98429" y="2402692"/>
            <a:ext cx="4947138" cy="34163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line is a 1D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the line folds and twists, it begins to occupy a 2D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it continues to replicate itself at infinitely smaller detail, the 1D line will start becoming a 2D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line now has a </a:t>
            </a:r>
            <a:r>
              <a:rPr lang="en-US" sz="2400" b="1" dirty="0">
                <a:solidFill>
                  <a:srgbClr val="FF0000"/>
                </a:solidFill>
              </a:rPr>
              <a:t>fractional dimension</a:t>
            </a:r>
            <a:r>
              <a:rPr lang="en-US" sz="2400" dirty="0"/>
              <a:t>, greater than 1, but not quite 2 </a:t>
            </a:r>
          </a:p>
        </p:txBody>
      </p:sp>
    </p:spTree>
    <p:extLst>
      <p:ext uri="{BB962C8B-B14F-4D97-AF65-F5344CB8AC3E}">
        <p14:creationId xmlns:p14="http://schemas.microsoft.com/office/powerpoint/2010/main" val="384795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92" y="219439"/>
            <a:ext cx="7461616" cy="6419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76" y="2919287"/>
            <a:ext cx="7070448" cy="10194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57011" y="3212432"/>
            <a:ext cx="2743200" cy="216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5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dynamical system </a:t>
            </a:r>
            <a:r>
              <a:rPr lang="en-US" sz="2400" dirty="0"/>
              <a:t>is composed of one or more equations that are iterated over and over.  We analyze their trajectory, orbit, and escape velocity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Many dynamical systems exhibit </a:t>
            </a:r>
            <a:r>
              <a:rPr lang="en-US" sz="2000" b="1" dirty="0">
                <a:solidFill>
                  <a:srgbClr val="FF0000"/>
                </a:solidFill>
              </a:rPr>
              <a:t>bifurcation</a:t>
            </a:r>
            <a:r>
              <a:rPr lang="en-US" sz="2000" dirty="0"/>
              <a:t>, also called period doubling, that may eventually lead the system to </a:t>
            </a:r>
            <a:r>
              <a:rPr lang="en-US" sz="2000" b="1" dirty="0">
                <a:solidFill>
                  <a:srgbClr val="FF0000"/>
                </a:solidFill>
              </a:rPr>
              <a:t>chaos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Dynamical systems may display stable or semi-stable </a:t>
            </a:r>
            <a:r>
              <a:rPr lang="en-US" sz="2000" b="1" dirty="0">
                <a:solidFill>
                  <a:srgbClr val="FF0000"/>
                </a:solidFill>
              </a:rPr>
              <a:t>strange attractors</a:t>
            </a:r>
            <a:r>
              <a:rPr lang="en-US" sz="2000" dirty="0"/>
              <a:t>, which can result in long sequences of values repeating over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Mandelbrot Set </a:t>
            </a:r>
            <a:r>
              <a:rPr lang="en-US" sz="2400" dirty="0"/>
              <a:t>displays an unexpected and massive degree of self-similarity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Self-similarity preserved over ever decreasing scale leads to mathematical objects with fractional dimensions (</a:t>
            </a:r>
            <a:r>
              <a:rPr lang="en-US" sz="2000" b="1" dirty="0">
                <a:solidFill>
                  <a:srgbClr val="FF0000"/>
                </a:solidFill>
              </a:rPr>
              <a:t>fractals</a:t>
            </a:r>
            <a:r>
              <a:rPr lang="en-US" sz="20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83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Stable Orbits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simple dynamical system can be generated by invoking a single function over and over again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not that the function is recursive (it does not call </a:t>
            </a:r>
            <a:r>
              <a:rPr lang="en-US" sz="2000" i="1" dirty="0"/>
              <a:t>itself</a:t>
            </a:r>
            <a:r>
              <a:rPr lang="en-US" sz="2000" dirty="0"/>
              <a:t>), but that the function is put into what is known as a </a:t>
            </a:r>
            <a:r>
              <a:rPr lang="en-US" sz="2000" b="1" dirty="0">
                <a:solidFill>
                  <a:srgbClr val="FF0000"/>
                </a:solidFill>
              </a:rPr>
              <a:t>closed loop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solidFill>
                  <a:srgbClr val="00B050"/>
                </a:solidFill>
              </a:rPr>
              <a:t>The output of the </a:t>
            </a:r>
            <a:r>
              <a:rPr lang="en-US" sz="2000" b="1" i="1" dirty="0">
                <a:solidFill>
                  <a:srgbClr val="00B050"/>
                </a:solidFill>
              </a:rPr>
              <a:t>prior</a:t>
            </a:r>
            <a:r>
              <a:rPr lang="en-US" sz="2000" b="1" dirty="0">
                <a:solidFill>
                  <a:srgbClr val="00B050"/>
                </a:solidFill>
              </a:rPr>
              <a:t> iteration is passed as input parameters into the </a:t>
            </a:r>
            <a:r>
              <a:rPr lang="en-US" sz="2000" b="1" u="sng" dirty="0">
                <a:solidFill>
                  <a:srgbClr val="00B050"/>
                </a:solidFill>
              </a:rPr>
              <a:t>next</a:t>
            </a:r>
            <a:r>
              <a:rPr lang="en-US" sz="2000" b="1" dirty="0">
                <a:solidFill>
                  <a:srgbClr val="00B050"/>
                </a:solidFill>
              </a:rPr>
              <a:t> iteration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study the </a:t>
            </a:r>
            <a:r>
              <a:rPr lang="en-US" sz="2400" b="1" dirty="0"/>
              <a:t>trajectory</a:t>
            </a:r>
            <a:r>
              <a:rPr lang="en-US" sz="2400" dirty="0"/>
              <a:t> of the output values as we iterate from the given initial state vector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function may be stable under iteration, meaning it closes onto into a finite repeating sequence of values (an </a:t>
            </a:r>
            <a:r>
              <a:rPr lang="en-US" sz="2000" b="1" dirty="0">
                <a:solidFill>
                  <a:srgbClr val="0070C0"/>
                </a:solidFill>
              </a:rPr>
              <a:t>orbit</a:t>
            </a:r>
            <a:r>
              <a:rPr lang="en-US" sz="2000" dirty="0"/>
              <a:t>) – </a:t>
            </a:r>
            <a:r>
              <a:rPr lang="en-US" sz="2000" b="1" dirty="0">
                <a:solidFill>
                  <a:srgbClr val="FF0000"/>
                </a:solidFill>
              </a:rPr>
              <a:t>this is also know as the “strange attractor” of the system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Alternatively, the function may blow up and rapidly reach +/- </a:t>
            </a:r>
            <a:r>
              <a:rPr lang="en-US" sz="2000" b="1" dirty="0">
                <a:solidFill>
                  <a:srgbClr val="FF0000"/>
                </a:solidFill>
              </a:rPr>
              <a:t>∞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19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Stable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54" y="1451449"/>
            <a:ext cx="6553693" cy="48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09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Stable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70" y="1535723"/>
            <a:ext cx="6587861" cy="49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7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Unstable</a:t>
            </a:r>
            <a:r>
              <a:rPr lang="en-US" sz="3200" dirty="0">
                <a:latin typeface="+mn-lt"/>
              </a:rPr>
              <a:t>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757" y="1301655"/>
            <a:ext cx="5558487" cy="505469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49600" y="2837544"/>
            <a:ext cx="5551715" cy="2151609"/>
            <a:chOff x="3149600" y="2837544"/>
            <a:chExt cx="5551715" cy="2151609"/>
          </a:xfrm>
        </p:grpSpPr>
        <p:sp>
          <p:nvSpPr>
            <p:cNvPr id="6" name="TextBox 5"/>
            <p:cNvSpPr txBox="1"/>
            <p:nvPr/>
          </p:nvSpPr>
          <p:spPr>
            <a:xfrm>
              <a:off x="6865257" y="3234827"/>
              <a:ext cx="1836058" cy="175432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After some chaotic “circling” the particles eventually fly off in opposite directions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6342743" y="2837544"/>
              <a:ext cx="457200" cy="63137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3149600" y="4111990"/>
              <a:ext cx="3650343" cy="63137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8770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some dynamical systems, the eventuality of </a:t>
                </a:r>
                <a:r>
                  <a:rPr lang="en-US" sz="2400"/>
                  <a:t>achieving </a:t>
                </a:r>
                <a:r>
                  <a:rPr lang="en-US" sz="2400" b="1">
                    <a:solidFill>
                      <a:srgbClr val="00B050"/>
                    </a:solidFill>
                  </a:rPr>
                  <a:t>convergence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to orbital stability</a:t>
                </a:r>
                <a:r>
                  <a:rPr lang="en-US" sz="2400" dirty="0"/>
                  <a:t>, or the rapid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divergence to chaos </a:t>
                </a:r>
                <a:r>
                  <a:rPr lang="en-US" sz="2400" dirty="0"/>
                  <a:t>(or </a:t>
                </a:r>
                <a:r>
                  <a:rPr lang="en-US" sz="2400"/>
                  <a:t>infinity), </a:t>
                </a:r>
                <a:r>
                  <a:rPr lang="en-US" sz="2400" dirty="0"/>
                  <a:t>can be unexpectedly affected </a:t>
                </a:r>
                <a:r>
                  <a:rPr lang="en-US" sz="2400"/>
                  <a:t>by the </a:t>
                </a:r>
                <a:r>
                  <a:rPr lang="en-US" sz="2400" b="1" dirty="0"/>
                  <a:t>tiniest</a:t>
                </a:r>
                <a:r>
                  <a:rPr lang="en-US" sz="2400" dirty="0"/>
                  <a:t> change in the initial state vector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logistic map</a:t>
                </a:r>
                <a:r>
                  <a:rPr lang="en-US" sz="2400" dirty="0"/>
                  <a:t>, a non-linear equation: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a given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and a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dirty="0"/>
                  <a:t> we iterate this function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It is amazing how </a:t>
                </a:r>
                <a:r>
                  <a:rPr lang="en-US" sz="2000" i="1" dirty="0"/>
                  <a:t>even this simple formula</a:t>
                </a:r>
                <a:r>
                  <a:rPr lang="en-US" sz="2000" dirty="0"/>
                  <a:t> behaves so wildly for </a:t>
                </a:r>
                <a:r>
                  <a:rPr lang="en-US" sz="2000" b="1" dirty="0"/>
                  <a:t>slightly</a:t>
                </a:r>
                <a:r>
                  <a:rPr lang="en-US" sz="2000" dirty="0"/>
                  <a:t> different values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Also surprising is that it matters little what we pick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– </a:t>
                </a:r>
                <a:r>
                  <a:rPr lang="en-US" sz="2000" b="1" dirty="0"/>
                  <a:t>if the orbit is stable</a:t>
                </a:r>
                <a:r>
                  <a:rPr lang="en-US" sz="2000" dirty="0"/>
                  <a:t>, it </a:t>
                </a:r>
                <a:r>
                  <a:rPr lang="en-US" sz="2000" u="sng" dirty="0"/>
                  <a:t>will</a:t>
                </a:r>
                <a:r>
                  <a:rPr lang="en-US" sz="2000" dirty="0"/>
                  <a:t> eventually converge to the same repeating sequence for the given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 rotWithShape="0">
                <a:blip r:embed="rId3"/>
                <a:stretch>
                  <a:fillRect l="-1066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5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3709</TotalTime>
  <Words>1313</Words>
  <Application>Microsoft Office PowerPoint</Application>
  <PresentationFormat>On-screen Show (4:3)</PresentationFormat>
  <Paragraphs>232</Paragraphs>
  <Slides>45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PowerPoint Presentation</vt:lpstr>
      <vt:lpstr>Seminar Goals</vt:lpstr>
      <vt:lpstr>Dynamical Systems</vt:lpstr>
      <vt:lpstr>FPU – Birthplace of SciComp</vt:lpstr>
      <vt:lpstr>Stable Orbits</vt:lpstr>
      <vt:lpstr>Stable Orbits</vt:lpstr>
      <vt:lpstr>Stable Orbits</vt:lpstr>
      <vt:lpstr>Unstable Orbits</vt:lpstr>
      <vt:lpstr>The Logistic Map</vt:lpstr>
      <vt:lpstr>The Logistic Map</vt:lpstr>
      <vt:lpstr>The Logistic Map</vt:lpstr>
      <vt:lpstr>The Logistic Map</vt:lpstr>
      <vt:lpstr>The Logistic Map</vt:lpstr>
      <vt:lpstr>The Logistic Map</vt:lpstr>
      <vt:lpstr>Lab 1 – Draw the Logistic Map</vt:lpstr>
      <vt:lpstr>Lab 1 – Draw The Logistic Map</vt:lpstr>
      <vt:lpstr>Lab 1 – Draw The Logistic Map</vt:lpstr>
      <vt:lpstr>Lab 1 – Draw the Logistic Map</vt:lpstr>
      <vt:lpstr>Lab 1 – Draw The Logistic Map</vt:lpstr>
      <vt:lpstr>Lab 1 – Draw The Logistic Map</vt:lpstr>
      <vt:lpstr>The Logistic Map</vt:lpstr>
      <vt:lpstr>Feigenbaum Constant</vt:lpstr>
      <vt:lpstr>Feigenbaum Constant</vt:lpstr>
      <vt:lpstr>Feigenbaum Constant</vt:lpstr>
      <vt:lpstr>Complex Number Algebra</vt:lpstr>
      <vt:lpstr>The Mandelbrot Set</vt:lpstr>
      <vt:lpstr>The Mandelbrot Set</vt:lpstr>
      <vt:lpstr>The Escape Time</vt:lpstr>
      <vt:lpstr>The Escape Time</vt:lpstr>
      <vt:lpstr>The Mandelbrot Set</vt:lpstr>
      <vt:lpstr>Lab 2 – Mandelbrot Set</vt:lpstr>
      <vt:lpstr>Lab 2 – Mandelbrot Set</vt:lpstr>
      <vt:lpstr>Lab 2 – Mandelbrot Set</vt:lpstr>
      <vt:lpstr>Lab 2 – Mandelbrot Set</vt:lpstr>
      <vt:lpstr>Lab 2 – Mandelbrot Set</vt:lpstr>
      <vt:lpstr>Lab 2 – Mandelbrot Set</vt:lpstr>
      <vt:lpstr>PowerPoint Presentation</vt:lpstr>
      <vt:lpstr>RGB Color “Temperature”</vt:lpstr>
      <vt:lpstr>PowerPoint Presentation</vt:lpstr>
      <vt:lpstr>PowerPoint Presentation</vt:lpstr>
      <vt:lpstr>PowerPoint Presentation</vt:lpstr>
      <vt:lpstr>PowerPoint Presentation</vt:lpstr>
      <vt:lpstr>Infinite Self-Similarity Creates Fractal Dimensions</vt:lpstr>
      <vt:lpstr>PowerPoint Presentation</vt:lpstr>
      <vt:lpstr>Now you know…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599</cp:revision>
  <cp:lastPrinted>2015-06-01T00:45:11Z</cp:lastPrinted>
  <dcterms:created xsi:type="dcterms:W3CDTF">2014-09-21T17:58:26Z</dcterms:created>
  <dcterms:modified xsi:type="dcterms:W3CDTF">2016-07-26T06:42:24Z</dcterms:modified>
</cp:coreProperties>
</file>